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8" r:id="rId3"/>
    <p:sldId id="286" r:id="rId4"/>
    <p:sldId id="287" r:id="rId5"/>
    <p:sldId id="288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2" r:id="rId28"/>
    <p:sldId id="313" r:id="rId29"/>
    <p:sldId id="314" r:id="rId30"/>
    <p:sldId id="315" r:id="rId31"/>
    <p:sldId id="285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8E68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5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5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E76E6-FE08-4605-8E8F-73FA18E8F646}" type="datetimeFigureOut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C0DD3-661D-4A3C-9AFD-113B6626E2E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3132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98459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05162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16607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70277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440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8122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73447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44007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71254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24311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664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53484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15407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86970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85035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86311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77550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0769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70390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65302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2527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7205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97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7778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7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2661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1537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0370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C0DD3-661D-4A3C-9AFD-113B6626E2E8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2636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84F6-EA0D-49B6-9FB4-3F4965618418}" type="datetime1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EB4D4-DD78-4902-BD07-12AACA052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5929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A2226-7066-4827-9ABA-8C0DEDB59820}" type="datetime1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EB4D4-DD78-4902-BD07-12AACA052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252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D61D-6D18-4AE1-A955-89810ED50B5F}" type="datetime1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EB4D4-DD78-4902-BD07-12AACA052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9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1F46-3776-47A7-8DCA-251AC24EE593}" type="datetime1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3341B-AF3F-4123-9A84-22B872654673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38965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C29D-D60C-4134-80DB-6EAD34F60F2D}" type="datetime1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EB4D4-DD78-4902-BD07-12AACA052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6161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2072-CB13-4DB1-BF96-8E72BACF7510}" type="datetime1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EB4D4-DD78-4902-BD07-12AACA052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978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6F90-DA8D-4CD7-BE45-0A06761AE0FD}" type="datetime1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EB4D4-DD78-4902-BD07-12AACA052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0128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C5BCD-DF7C-4ADA-A86C-8DE1CA91901B}" type="datetime1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EB4D4-DD78-4902-BD07-12AACA052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9923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F108-2A06-4B3C-A533-E2CFD3EC851C}" type="datetime1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EB4D4-DD78-4902-BD07-12AACA052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2216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19EBB-3255-422E-94FF-5F169A168DCA}" type="datetime1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EB4D4-DD78-4902-BD07-12AACA052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31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3276-28D6-4E27-9CD5-C67FDDA3F2C1}" type="datetime1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EB4D4-DD78-4902-BD07-12AACA052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3065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1A840-5F6F-49EB-9A15-52B08C7E6D46}" type="datetime1">
              <a:rPr lang="zh-CN" altLang="en-US" smtClean="0"/>
              <a:t>2018/4/9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EB4D4-DD78-4902-BD07-12AACA052E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64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howsci.com/sci-hub-alternative.html" TargetMode="External"/><Relationship Id="rId4" Type="http://schemas.openxmlformats.org/officeDocument/2006/relationships/hyperlink" Target="http://ac.scmor.com/#opennewwindow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2130916"/>
            <a:ext cx="9144000" cy="129679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2700">
            <a:solidFill>
              <a:srgbClr val="8B6947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+mj-cs"/>
              </a:rPr>
              <a:t>管理类研究与论文发表经验浅谈</a:t>
            </a:r>
            <a:endParaRPr lang="zh-CN" altLang="en-US" b="1" dirty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EB4D4-DD78-4902-BD07-12AACA052E80}" type="slidenum">
              <a:rPr lang="zh-CN" altLang="en-US" smtClean="0"/>
              <a:t>1</a:t>
            </a:fld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399" y="3842587"/>
            <a:ext cx="7023201" cy="86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9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10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如何开展科研</a:t>
            </a:r>
            <a:endParaRPr lang="en-US" altLang="zh-CN" sz="36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41690" y="916326"/>
            <a:ext cx="7173660" cy="643073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2.  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文献：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读哪些文献以及怎么读？</a:t>
            </a:r>
            <a:endParaRPr lang="en-US" altLang="zh-CN" sz="3200" b="1" dirty="0" smtClean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30594" y="1643997"/>
            <a:ext cx="7477569" cy="2295614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>
              <a:spcBef>
                <a:spcPts val="1000"/>
              </a:spcBef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）起源的那篇文献（研碎了读）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）引用最多的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3-5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篇文献（嚼烂了读）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Top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期刊上的其它相关文献（慢慢读）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）最新发表在一流期刊上的文献（快速读）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14258" y="4277912"/>
            <a:ext cx="5682953" cy="1740138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>
              <a:spcBef>
                <a:spcPts val="1000"/>
              </a:spcBef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小</a:t>
            </a:r>
            <a:r>
              <a:rPr lang="zh-CN" altLang="en-US" sz="2800" b="1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贴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士：只（精）读英文文献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</a:pPr>
            <a:r>
              <a:rPr lang="zh-CN" altLang="en-US" sz="2800" b="1" dirty="0" smtClean="0">
                <a:solidFill>
                  <a:schemeClr val="bg1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英文期刊不一定都是好期刊</a:t>
            </a:r>
            <a:endParaRPr lang="en-US" altLang="zh-CN" sz="2800" b="1" dirty="0" smtClean="0">
              <a:solidFill>
                <a:schemeClr val="bg1">
                  <a:lumMod val="50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</a:pPr>
            <a:r>
              <a:rPr lang="zh-CN" altLang="en-US" sz="2800" b="1" dirty="0" smtClean="0">
                <a:solidFill>
                  <a:schemeClr val="bg1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但顶尖期刊一定是英文期刊</a:t>
            </a:r>
            <a:endParaRPr lang="en-US" altLang="zh-CN" sz="2800" b="1" dirty="0" smtClean="0">
              <a:solidFill>
                <a:schemeClr val="bg1">
                  <a:lumMod val="50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58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11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如何开展科研</a:t>
            </a:r>
            <a:endParaRPr lang="en-US" altLang="zh-CN" sz="36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93862" y="1423526"/>
            <a:ext cx="7173660" cy="643073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2.  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文献：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去哪里搜索、下载英文文献？</a:t>
            </a:r>
            <a:endParaRPr lang="en-US" altLang="zh-CN" sz="3200" b="1" dirty="0" smtClean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71817" y="2626763"/>
            <a:ext cx="7913406" cy="2526351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>
              <a:spcBef>
                <a:spcPts val="1000"/>
              </a:spcBef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查文献：</a:t>
            </a:r>
            <a:r>
              <a:rPr lang="en-US" altLang="zh-CN" sz="2800" b="1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  <a:hlinkClick r:id="rId4"/>
              </a:rPr>
              <a:t>http://ac.scmor.com/#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  <a:hlinkClick r:id="rId4"/>
              </a:rPr>
              <a:t>opennewwindow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</a:pP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下文献：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</a:pPr>
            <a:r>
              <a:rPr lang="en-US" altLang="zh-CN" sz="2800" b="1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  <a:hlinkClick r:id="rId5"/>
              </a:rPr>
              <a:t>https://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  <a:hlinkClick r:id="rId5"/>
              </a:rPr>
              <a:t>www.howsci.com/sci-hub-alternative.html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</a:pP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68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12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如何开展科研</a:t>
            </a:r>
            <a:endParaRPr lang="en-US" altLang="zh-CN" sz="36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93862" y="1585897"/>
            <a:ext cx="7173660" cy="643073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2.  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文献：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怎么搜索文献？</a:t>
            </a:r>
            <a:endParaRPr lang="en-US" altLang="zh-CN" sz="3200" b="1" dirty="0" smtClean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93862" y="2344752"/>
            <a:ext cx="7494661" cy="2885274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zh-CN" altLang="en-US" sz="32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方法一：巧用谷歌学术</a:t>
            </a:r>
            <a:endParaRPr lang="en-US" altLang="zh-CN" sz="32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</a:pP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Step 1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  谷歌学术中搜索关键词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1076325" indent="-1076325">
              <a:spcBef>
                <a:spcPts val="1000"/>
              </a:spcBef>
            </a:pP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Step 2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  选定发表在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Top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期刊、引用量排前列、与自己研究最相关的文献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1255713" indent="-1255713">
              <a:spcBef>
                <a:spcPts val="1000"/>
              </a:spcBef>
            </a:pP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Step 3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  搜索这篇文献的被引，并在其中筛选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0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13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如何开展科研</a:t>
            </a:r>
            <a:endParaRPr lang="en-US" altLang="zh-CN" sz="36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93862" y="1585897"/>
            <a:ext cx="7173660" cy="643073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2.  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文献：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怎么搜索文献？</a:t>
            </a:r>
            <a:endParaRPr lang="en-US" altLang="zh-CN" sz="3200" b="1" dirty="0" smtClean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20689" y="2532760"/>
            <a:ext cx="7494661" cy="2526351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zh-CN" altLang="en-US" sz="32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方法二：巧用最新文献</a:t>
            </a:r>
            <a:endParaRPr lang="en-US" altLang="zh-CN" sz="32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</a:pP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Step 1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  找到主题最相关的最新文献（顶级期刊）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1076325" indent="-1076325">
              <a:spcBef>
                <a:spcPts val="1000"/>
              </a:spcBef>
            </a:pP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Step 2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  对这篇文献中的参考文献进行筛选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657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14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如何开展科研</a:t>
            </a:r>
            <a:endParaRPr lang="en-US" altLang="zh-CN" sz="36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93861" y="1882000"/>
            <a:ext cx="7173660" cy="643073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2.  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文献：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怎么整理文献？</a:t>
            </a:r>
            <a:endParaRPr lang="en-US" altLang="zh-CN" sz="3200" b="1" dirty="0" smtClean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33360" y="3177536"/>
            <a:ext cx="7494661" cy="2526351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）善用文献管理软件（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Endnote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）勤于做笔记（按照作者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主题检索）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1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15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如何发表论文</a:t>
            </a:r>
            <a:endParaRPr lang="zh-CN" altLang="en-US" sz="36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82764" y="1972488"/>
            <a:ext cx="7417751" cy="2348168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514350" indent="-514350">
              <a:spcBef>
                <a:spcPts val="1000"/>
              </a:spcBef>
              <a:spcAft>
                <a:spcPts val="1200"/>
              </a:spcAft>
              <a:buAutoNum type="arabicPeriod"/>
            </a:pP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论文写作的</a:t>
            </a: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大原则</a:t>
            </a:r>
            <a:endParaRPr lang="en-US" altLang="zh-CN" sz="3200" b="1" dirty="0" smtClean="0">
              <a:solidFill>
                <a:srgbClr val="0033CC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1000"/>
              </a:spcBef>
              <a:spcAft>
                <a:spcPts val="1200"/>
              </a:spcAft>
              <a:buAutoNum type="arabicPeriod"/>
            </a:pPr>
            <a:endParaRPr lang="en-US" altLang="zh-CN" sz="3200" b="1" dirty="0" smtClean="0">
              <a:solidFill>
                <a:srgbClr val="0033CC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1000"/>
              </a:spcBef>
              <a:spcAft>
                <a:spcPts val="1200"/>
              </a:spcAft>
              <a:buAutoNum type="arabicPeriod"/>
            </a:pP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管理类论文写作的几点建议</a:t>
            </a:r>
            <a:endParaRPr lang="en-US" altLang="zh-CN" sz="3200" b="1" dirty="0" smtClean="0">
              <a:solidFill>
                <a:srgbClr val="0033CC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1000"/>
              </a:spcBef>
              <a:spcAft>
                <a:spcPts val="1200"/>
              </a:spcAft>
              <a:buAutoNum type="arabicPeriod"/>
            </a:pP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投稿的几点建议</a:t>
            </a:r>
            <a:endParaRPr lang="en-US" altLang="zh-CN" sz="3200" b="1" dirty="0" smtClean="0">
              <a:solidFill>
                <a:srgbClr val="0033CC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1000"/>
              </a:spcBef>
              <a:spcAft>
                <a:spcPts val="1200"/>
              </a:spcAft>
              <a:buAutoNum type="arabicPeriod"/>
            </a:pPr>
            <a:endParaRPr lang="en-US" altLang="zh-CN" sz="3200" b="1" dirty="0" smtClean="0">
              <a:solidFill>
                <a:srgbClr val="0033CC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546787" y="2580830"/>
            <a:ext cx="7101557" cy="752030"/>
          </a:xfrm>
          <a:prstGeom prst="rect">
            <a:avLst/>
          </a:prstGeom>
        </p:spPr>
        <p:txBody>
          <a:bodyPr wrap="square" rtlCol="0" anchor="ctr"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zh-CN" sz="2000" b="1" dirty="0" err="1">
                <a:solidFill>
                  <a:schemeClr val="bg1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Mensh</a:t>
            </a:r>
            <a:r>
              <a:rPr lang="en-US" altLang="zh-CN" sz="2000" b="1" dirty="0">
                <a:solidFill>
                  <a:schemeClr val="bg1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 B, </a:t>
            </a:r>
            <a:r>
              <a:rPr lang="en-US" altLang="zh-CN" sz="2000" b="1" dirty="0" err="1">
                <a:solidFill>
                  <a:schemeClr val="bg1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Kording</a:t>
            </a:r>
            <a:r>
              <a:rPr lang="en-US" altLang="zh-CN" sz="2000" b="1" dirty="0">
                <a:solidFill>
                  <a:schemeClr val="bg1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 K. Ten simple rules for structuring papers[J]. </a:t>
            </a:r>
            <a:r>
              <a:rPr lang="en-US" altLang="zh-CN" sz="2000" b="1" dirty="0" err="1">
                <a:solidFill>
                  <a:schemeClr val="bg1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Plos</a:t>
            </a:r>
            <a:r>
              <a:rPr lang="en-US" altLang="zh-CN" sz="2000" b="1" dirty="0">
                <a:solidFill>
                  <a:schemeClr val="bg1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 Computational Biology, 2017, 13(9):e1005619</a:t>
            </a:r>
            <a:r>
              <a:rPr lang="en-US" altLang="zh-CN" sz="2000" b="1" dirty="0" smtClean="0">
                <a:solidFill>
                  <a:schemeClr val="bg1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.</a:t>
            </a:r>
            <a:endParaRPr lang="zh-CN" altLang="en-US" sz="2000" b="1" dirty="0">
              <a:solidFill>
                <a:schemeClr val="bg1">
                  <a:lumMod val="50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52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16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如何发表</a:t>
            </a:r>
            <a:r>
              <a:rPr lang="zh-CN" altLang="en-US" sz="36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论文</a:t>
            </a:r>
            <a:endParaRPr lang="en-US" altLang="zh-CN" sz="3600" b="1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39207" y="1844832"/>
            <a:ext cx="7635671" cy="587735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2871788" indent="-2871788">
              <a:spcBef>
                <a:spcPts val="1000"/>
              </a:spcBef>
              <a:spcAft>
                <a:spcPts val="1200"/>
              </a:spcAft>
            </a:pP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大原则之一：要聚焦在一个与标题对应的核心贡献上</a:t>
            </a:r>
            <a:endParaRPr lang="en-US" altLang="zh-CN" sz="3200" b="1" dirty="0" smtClean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86720" y="3160444"/>
            <a:ext cx="8362595" cy="2112311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）一篇文章集中传达一个信息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核心贡献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）做标题党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吸引读者有兴趣继续读下去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）这样做的目的在于读者记住你的文章与贡献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59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17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如何发表</a:t>
            </a:r>
            <a:r>
              <a:rPr lang="zh-CN" altLang="en-US" sz="36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论文</a:t>
            </a:r>
            <a:endParaRPr lang="en-US" altLang="zh-CN" sz="3600" b="1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13570" y="998798"/>
            <a:ext cx="8344972" cy="587735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2871788" indent="-2871788">
              <a:spcBef>
                <a:spcPts val="1000"/>
              </a:spcBef>
              <a:spcAft>
                <a:spcPts val="1200"/>
              </a:spcAft>
            </a:pP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大原则之二：文章是写给不了解你工作的人</a:t>
            </a:r>
            <a:endParaRPr lang="en-US" altLang="zh-CN" sz="3200" b="1" dirty="0" smtClean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46931" y="2372844"/>
            <a:ext cx="8362595" cy="2112311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）让读者花最少的心智资源就能读懂你的文章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400" b="1" dirty="0" smtClean="0">
                <a:solidFill>
                  <a:schemeClr val="bg1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例如：定义</a:t>
            </a: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、解释文中第一次出现的专业</a:t>
            </a:r>
            <a:r>
              <a:rPr lang="zh-CN" altLang="en-US" sz="2400" b="1" dirty="0" smtClean="0">
                <a:solidFill>
                  <a:schemeClr val="bg1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名词</a:t>
            </a:r>
            <a:endParaRPr lang="en-US" altLang="zh-CN" sz="2400" b="1" dirty="0">
              <a:solidFill>
                <a:schemeClr val="bg1">
                  <a:lumMod val="50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）学会利用心理学知识来组织文章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>
              <a:spcAft>
                <a:spcPts val="1200"/>
              </a:spcAft>
            </a:pPr>
            <a:r>
              <a:rPr lang="zh-CN" altLang="en-US" sz="2400" b="1" dirty="0" smtClean="0">
                <a:solidFill>
                  <a:schemeClr val="bg1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例如：人</a:t>
            </a: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的记忆有限，当下能记住的事项个数有限；人容易记住开头和结尾，却不容易记住中间部</a:t>
            </a:r>
            <a:r>
              <a:rPr lang="zh-CN" altLang="en-US" sz="2400" b="1" dirty="0" smtClean="0">
                <a:solidFill>
                  <a:schemeClr val="bg1">
                    <a:lumMod val="50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分</a:t>
            </a:r>
            <a:endParaRPr lang="en-US" altLang="zh-CN" sz="2400" b="1" dirty="0" smtClean="0">
              <a:solidFill>
                <a:schemeClr val="bg1">
                  <a:lumMod val="50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94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18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如何发表</a:t>
            </a:r>
            <a:r>
              <a:rPr lang="zh-CN" altLang="en-US" sz="36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论文</a:t>
            </a:r>
            <a:endParaRPr lang="en-US" altLang="zh-CN" sz="3600" b="1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45083" y="716786"/>
            <a:ext cx="8344972" cy="587735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2871788" indent="-2871788">
              <a:spcBef>
                <a:spcPts val="1000"/>
              </a:spcBef>
              <a:spcAft>
                <a:spcPts val="1200"/>
              </a:spcAft>
            </a:pP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大原则之三：坚持</a:t>
            </a: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3C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模式</a:t>
            </a:r>
            <a:endParaRPr lang="en-US" altLang="zh-CN" sz="3200" b="1" dirty="0" smtClean="0">
              <a:solidFill>
                <a:srgbClr val="0033CC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2871788">
              <a:spcAft>
                <a:spcPts val="1200"/>
              </a:spcAft>
            </a:pP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Context-Content-Conclusion</a:t>
            </a:r>
            <a:endParaRPr lang="en-US" altLang="zh-CN" sz="3200" b="1" dirty="0" smtClean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23843" y="2372844"/>
            <a:ext cx="8362595" cy="2112311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en-US" sz="2800" b="1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一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个能让人记住、可以复述的故事往往具有一个辨识度高的开头（背景介绍，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context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），明确的中间内容（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content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）和一个干净的结论（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conclusion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3C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模式最符合人脑记忆和逻辑推理的特点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3C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模式可以应用于每一段落的写作</a:t>
            </a:r>
            <a:endParaRPr lang="en-US" altLang="zh-CN" sz="2400" b="1" dirty="0" smtClean="0">
              <a:solidFill>
                <a:schemeClr val="bg1">
                  <a:lumMod val="50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9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19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如何发表</a:t>
            </a:r>
            <a:r>
              <a:rPr lang="zh-CN" altLang="en-US" sz="36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论文</a:t>
            </a:r>
            <a:endParaRPr lang="en-US" altLang="zh-CN" sz="3600" b="1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99028" y="1280112"/>
            <a:ext cx="8344972" cy="587735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2871788" indent="-2871788">
              <a:spcBef>
                <a:spcPts val="1000"/>
              </a:spcBef>
              <a:spcAft>
                <a:spcPts val="1200"/>
              </a:spcAft>
            </a:pP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大原则之四：避免逻辑跳跃</a:t>
            </a:r>
            <a:endParaRPr lang="en-US" altLang="zh-CN" sz="3200" b="1" dirty="0" smtClean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46931" y="2244657"/>
            <a:ext cx="8362595" cy="2112311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</a:t>
            </a:r>
            <a:r>
              <a:rPr lang="zh-CN" altLang="en-US" sz="2800" b="1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与核心主张关系不大的论点、论据简要带过即可，避免主题间的更换</a:t>
            </a:r>
            <a:endParaRPr lang="en-US" altLang="zh-CN" sz="2800" b="1" dirty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）相关的段落和句子要放在一起，不要被不相关的内容给隔离开</a:t>
            </a:r>
            <a:endParaRPr lang="en-US" altLang="zh-CN" sz="2800" b="1" dirty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）不要介意重复使用一个相同词汇</a:t>
            </a:r>
            <a:endParaRPr lang="en-US" altLang="zh-CN" sz="2800" b="1" dirty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02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报告内容</a:t>
            </a:r>
            <a:endParaRPr lang="zh-CN" altLang="en-US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02266" y="2108675"/>
            <a:ext cx="6076060" cy="2640650"/>
          </a:xfrm>
          <a:prstGeom prst="rect">
            <a:avLst/>
          </a:prstGeom>
        </p:spPr>
        <p:txBody>
          <a:bodyPr wrap="none" rtlCol="0" anchor="ctr">
            <a:noAutofit/>
          </a:bodyPr>
          <a:lstStyle/>
          <a:p>
            <a:pPr>
              <a:spcBef>
                <a:spcPts val="1800"/>
              </a:spcBef>
            </a:pPr>
            <a:r>
              <a:rPr lang="zh-CN" altLang="en-US" sz="36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第一部分：自我介绍</a:t>
            </a:r>
            <a:endParaRPr lang="en-US" altLang="zh-CN" sz="3600" b="1" dirty="0" smtClean="0">
              <a:solidFill>
                <a:prstClr val="black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</a:pPr>
            <a:r>
              <a:rPr lang="zh-CN" altLang="en-US" sz="36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第二部分：如何开展研究</a:t>
            </a:r>
            <a:endParaRPr lang="en-US" altLang="zh-CN" sz="3600" b="1" dirty="0" smtClean="0">
              <a:solidFill>
                <a:prstClr val="black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800"/>
              </a:spcBef>
            </a:pPr>
            <a:r>
              <a:rPr lang="zh-CN" altLang="en-US" sz="36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第三部分：如何发表论文</a:t>
            </a:r>
            <a:endParaRPr lang="zh-CN" altLang="en-US" sz="3600" b="1" dirty="0">
              <a:solidFill>
                <a:prstClr val="black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42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20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如何发表</a:t>
            </a:r>
            <a:r>
              <a:rPr lang="zh-CN" altLang="en-US" sz="36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论文</a:t>
            </a:r>
            <a:endParaRPr lang="en-US" altLang="zh-CN" sz="3600" b="1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99028" y="1280112"/>
            <a:ext cx="8344972" cy="587735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2871788" indent="-2871788">
              <a:spcBef>
                <a:spcPts val="1000"/>
              </a:spcBef>
              <a:spcAft>
                <a:spcPts val="1200"/>
              </a:spcAft>
            </a:pP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大原则之五：在摘要里讲一个完整的故事</a:t>
            </a:r>
            <a:endParaRPr lang="en-US" altLang="zh-CN" sz="3200" b="1" dirty="0" smtClean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46931" y="2244657"/>
            <a:ext cx="8362595" cy="2112311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）对大多数读者来说，摘要是他们唯一读的部分</a:t>
            </a:r>
            <a:endParaRPr lang="en-US" altLang="zh-CN" sz="2800" b="1" dirty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）三大要素：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Context-Content-Conclusion</a:t>
            </a:r>
          </a:p>
          <a:p>
            <a:pPr marL="896938">
              <a:spcBef>
                <a:spcPts val="1000"/>
              </a:spcBef>
              <a:spcAft>
                <a:spcPts val="1200"/>
              </a:spcAft>
            </a:pP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Context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：领域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具体问题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Gap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为什么重要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896938">
              <a:spcBef>
                <a:spcPts val="1000"/>
              </a:spcBef>
              <a:spcAft>
                <a:spcPts val="1200"/>
              </a:spcAft>
            </a:pP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Content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：填补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Gap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所用的方法、途径以及结果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896938">
              <a:spcBef>
                <a:spcPts val="1000"/>
              </a:spcBef>
              <a:spcAft>
                <a:spcPts val="1200"/>
              </a:spcAft>
            </a:pP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Conclusion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：总结（理论）贡献</a:t>
            </a:r>
            <a:endParaRPr lang="en-US" altLang="zh-CN" sz="2800" b="1" dirty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23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21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如何发表</a:t>
            </a:r>
            <a:r>
              <a:rPr lang="zh-CN" altLang="en-US" sz="36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论文</a:t>
            </a:r>
            <a:endParaRPr lang="en-US" altLang="zh-CN" sz="3600" b="1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99028" y="951098"/>
            <a:ext cx="7716322" cy="587735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2871788" indent="-2871788">
              <a:spcBef>
                <a:spcPts val="1000"/>
              </a:spcBef>
              <a:spcAft>
                <a:spcPts val="1200"/>
              </a:spcAft>
            </a:pP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大原则之</a:t>
            </a:r>
            <a:r>
              <a:rPr lang="zh-CN" altLang="en-US" sz="3200" b="1" dirty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六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：在引言里传达“为什么</a:t>
            </a:r>
            <a:r>
              <a:rPr lang="zh-CN" altLang="en-US" sz="3200" b="1" dirty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这篇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文章是重要的”</a:t>
            </a:r>
            <a:endParaRPr lang="en-US" altLang="zh-CN" sz="3200" b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46931" y="2244657"/>
            <a:ext cx="8362595" cy="2112311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）引言用来突出现有知识体系和方法中的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Gap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，以及为什么这个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Gap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很重要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）三板斧：该问题在企业实践中普遍存在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前人做了一些研究，但存在某些问题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针对此问题，我怎么做，得到什么结果，意义在哪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）如果需要的话，在引言最后一段可以简单预告一下结论</a:t>
            </a:r>
            <a:endParaRPr lang="en-US" altLang="zh-CN" sz="2800" b="1" dirty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7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22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如何发表</a:t>
            </a:r>
            <a:r>
              <a:rPr lang="zh-CN" altLang="en-US" sz="36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论文</a:t>
            </a:r>
            <a:endParaRPr lang="en-US" altLang="zh-CN" sz="3600" b="1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97018" y="657230"/>
            <a:ext cx="8212508" cy="587735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2871788" indent="-2871788">
              <a:spcBef>
                <a:spcPts val="1000"/>
              </a:spcBef>
              <a:spcAft>
                <a:spcPts val="1200"/>
              </a:spcAft>
            </a:pP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大原则之七：用宣言式的语句来表达</a:t>
            </a:r>
            <a:r>
              <a:rPr lang="zh-CN" altLang="en-US" sz="3200" b="1" dirty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研究结果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，并善用图表作为支持</a:t>
            </a:r>
            <a:endParaRPr lang="en-US" altLang="zh-CN" sz="3200" b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46931" y="2244657"/>
            <a:ext cx="8362595" cy="2112311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）结果部分要用逻辑来说服读者，支持文章核心论点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不能仅呈现结果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）图表要力求漂亮和高效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）结果部分的第一段最好能总结一下研究方法，以及方法中的创新点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——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因为很多读者会直接跳过研究方法部分</a:t>
            </a:r>
            <a:endParaRPr lang="en-US" altLang="zh-CN" sz="2800" b="1" dirty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32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23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如何发表</a:t>
            </a:r>
            <a:r>
              <a:rPr lang="zh-CN" altLang="en-US" sz="36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论文</a:t>
            </a:r>
            <a:endParaRPr lang="en-US" altLang="zh-CN" sz="3600" b="1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97017" y="657230"/>
            <a:ext cx="8318795" cy="587735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2871788" indent="-2871788">
              <a:spcBef>
                <a:spcPts val="1000"/>
              </a:spcBef>
              <a:spcAft>
                <a:spcPts val="1200"/>
              </a:spcAft>
            </a:pP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大原则之八：讨论文章怎样填补了</a:t>
            </a: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Gap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，及其局限性与大领域的相关性</a:t>
            </a:r>
            <a:endParaRPr lang="en-US" altLang="zh-CN" sz="3200" b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46931" y="2244657"/>
            <a:ext cx="8362595" cy="3532300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896938" indent="-358775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讨论部分至少要包含以下内容：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4524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）总结结果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很多读者只读前言和讨论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4524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）联系相关文献强调、升华文章的理论意义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4524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）联系企业实际总结文章的实践启示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4524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）联系相关文献说明文章的潜在不足</a:t>
            </a:r>
            <a:endParaRPr lang="en-US" altLang="zh-CN" sz="2800" b="1" dirty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30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24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如何发表</a:t>
            </a:r>
            <a:r>
              <a:rPr lang="zh-CN" altLang="en-US" sz="36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论文</a:t>
            </a:r>
            <a:endParaRPr lang="en-US" altLang="zh-CN" sz="3600" b="1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82476" y="1521318"/>
            <a:ext cx="8212508" cy="587735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2871788" indent="-2871788">
              <a:spcBef>
                <a:spcPts val="1000"/>
              </a:spcBef>
              <a:spcAft>
                <a:spcPts val="1200"/>
              </a:spcAft>
            </a:pP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大原则之九：把时间花在重要的地方（标题、摘要、图、提纲）</a:t>
            </a:r>
            <a:endParaRPr lang="en-US" altLang="zh-CN" sz="3200" b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46931" y="3005233"/>
            <a:ext cx="8362595" cy="2112311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）提笔写文章之前，先想清楚自己大的故事线，然后捋一下每个段落（用一句话总结一个段落）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）根据调查，文章题目、摘要、图表读的人最多，方法部分读的人最少</a:t>
            </a:r>
            <a:endParaRPr lang="en-US" altLang="zh-CN" sz="2800" b="1" dirty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0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25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如何发表</a:t>
            </a:r>
            <a:r>
              <a:rPr lang="zh-CN" altLang="en-US" sz="36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论文</a:t>
            </a:r>
            <a:endParaRPr lang="en-US" altLang="zh-CN" sz="3600" b="1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82476" y="1521318"/>
            <a:ext cx="8212508" cy="587735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2871788" indent="-2871788">
              <a:spcBef>
                <a:spcPts val="1000"/>
              </a:spcBef>
              <a:spcAft>
                <a:spcPts val="1200"/>
              </a:spcAft>
            </a:pP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大原则之十：利用反馈去简化、复诵和回炉你的故事</a:t>
            </a:r>
            <a:endParaRPr lang="en-US" altLang="zh-CN" sz="3200" b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46931" y="2791589"/>
            <a:ext cx="8362595" cy="2112311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）写完文章之后，放一段时间再读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）不要对自己写出来的东西太有执念，有时候整段删除重写比在原有基础上进行修改效率更高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）勇于给你的老师、同学去读，并提意见</a:t>
            </a:r>
            <a:endParaRPr lang="en-US" altLang="zh-CN" sz="2800" b="1" dirty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10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26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如何发表</a:t>
            </a:r>
            <a:r>
              <a:rPr lang="zh-CN" altLang="en-US" sz="36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论文</a:t>
            </a:r>
            <a:endParaRPr lang="en-US" altLang="zh-CN" sz="3600" b="1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16952" y="1094030"/>
            <a:ext cx="7498398" cy="587735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2871788" indent="-2871788">
              <a:spcBef>
                <a:spcPts val="1000"/>
              </a:spcBef>
            </a:pP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管理类论文写作建议</a:t>
            </a:r>
            <a:r>
              <a:rPr lang="en-US" altLang="zh-CN" sz="32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：</a:t>
            </a:r>
            <a:endParaRPr lang="en-US" altLang="zh-CN" sz="3200" b="1" dirty="0" smtClean="0">
              <a:solidFill>
                <a:srgbClr val="0033CC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2871788" indent="-2871788" algn="r">
              <a:spcBef>
                <a:spcPts val="1000"/>
              </a:spcBef>
            </a:pP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企业人员也是你论文的读者</a:t>
            </a:r>
            <a:endParaRPr lang="en-US" altLang="zh-CN" sz="3200" b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43776" y="2731768"/>
            <a:ext cx="7892576" cy="2112311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）不要故作高深把文章写的晦涩难懂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如果你的室友读不懂你的论文，就一定是写砸了！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）任何研究问题都应该有现实背景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）研究结论最终一定要落脚到企业实践</a:t>
            </a:r>
            <a:endParaRPr lang="en-US" altLang="zh-CN" sz="2800" b="1" dirty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8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27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如何发表</a:t>
            </a:r>
            <a:r>
              <a:rPr lang="zh-CN" altLang="en-US" sz="36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论文</a:t>
            </a:r>
            <a:endParaRPr lang="en-US" altLang="zh-CN" sz="3600" b="1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94760" y="1059847"/>
            <a:ext cx="7990316" cy="587735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2871788" indent="-2871788">
              <a:spcBef>
                <a:spcPts val="1000"/>
              </a:spcBef>
            </a:pP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管理类论文写作建议</a:t>
            </a:r>
            <a:r>
              <a:rPr lang="en-US" altLang="zh-CN" sz="32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：哑铃型结构最佳</a:t>
            </a:r>
            <a:endParaRPr lang="en-US" altLang="zh-CN" sz="3200" b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91677" y="1996830"/>
            <a:ext cx="8452323" cy="2112311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4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4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4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）前言部分要快速展示研究问题（开门见山）</a:t>
            </a:r>
            <a:endParaRPr lang="en-US" altLang="zh-CN" sz="24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4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4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4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）文献综述部分在有逻辑与有重点的基础上，尽量详细</a:t>
            </a:r>
            <a:endParaRPr lang="en-US" altLang="zh-CN" sz="24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03275" indent="-803275">
              <a:spcBef>
                <a:spcPts val="1000"/>
              </a:spcBef>
              <a:spcAft>
                <a:spcPts val="1200"/>
              </a:spcAft>
            </a:pPr>
            <a:r>
              <a:rPr lang="zh-CN" altLang="en-US" sz="24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4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4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）研究方法部分尽量简洁，众所周知的内容细节点到为止</a:t>
            </a:r>
            <a:endParaRPr lang="en-US" altLang="zh-CN" sz="24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03275" indent="-803275">
              <a:spcBef>
                <a:spcPts val="1000"/>
              </a:spcBef>
              <a:spcAft>
                <a:spcPts val="1200"/>
              </a:spcAft>
            </a:pPr>
            <a:r>
              <a:rPr lang="zh-CN" altLang="en-US" sz="24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4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24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）结果部分只呈现结果，不要长篇大论，那是讨论部分应该做的事情</a:t>
            </a:r>
            <a:endParaRPr lang="en-US" altLang="zh-CN" sz="24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03275" indent="-803275">
              <a:spcBef>
                <a:spcPts val="1000"/>
              </a:spcBef>
              <a:spcAft>
                <a:spcPts val="1200"/>
              </a:spcAft>
            </a:pPr>
            <a:r>
              <a:rPr lang="zh-CN" altLang="en-US" sz="24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4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sz="24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）讨论部分是重中之重，特别是理论贡献的讨论，要有足够的文献支撑</a:t>
            </a:r>
            <a:endParaRPr lang="en-US" altLang="zh-CN" sz="2400" b="1" dirty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62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28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如何发表</a:t>
            </a:r>
            <a:r>
              <a:rPr lang="zh-CN" altLang="en-US" sz="36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论文</a:t>
            </a:r>
            <a:endParaRPr lang="en-US" altLang="zh-CN" sz="3600" b="1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16952" y="1323803"/>
            <a:ext cx="7498398" cy="587735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2871788" indent="-2871788">
              <a:spcBef>
                <a:spcPts val="1000"/>
              </a:spcBef>
            </a:pP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论文投稿建议</a:t>
            </a:r>
            <a:r>
              <a:rPr lang="en-US" altLang="zh-CN" sz="32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200" b="1" dirty="0">
                <a:solidFill>
                  <a:srgbClr val="0033CC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：最好写英文论文</a:t>
            </a:r>
            <a:r>
              <a:rPr lang="zh-CN" alt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！</a:t>
            </a:r>
            <a:endParaRPr lang="zh-CN" altLang="en-US" sz="3200" b="1" dirty="0">
              <a:solidFill>
                <a:srgbClr val="0033CC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19863" y="2261749"/>
            <a:ext cx="7892576" cy="2112311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）英文论文在现有评价体系中的价值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）英文期刊没有人员身份、学校、课题的歧视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）英文期刊审稿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-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发表周期短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）英文期刊一定会有反馈，有助于论文质量的提升</a:t>
            </a:r>
            <a:endParaRPr lang="en-US" altLang="zh-CN" sz="2800" b="1" dirty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57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29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如何发表</a:t>
            </a:r>
            <a:r>
              <a:rPr lang="zh-CN" altLang="en-US" sz="36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论文</a:t>
            </a:r>
            <a:endParaRPr lang="en-US" altLang="zh-CN" sz="3600" b="1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91315" y="1776730"/>
            <a:ext cx="7870674" cy="587735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2871788" indent="-2871788">
              <a:spcBef>
                <a:spcPts val="1000"/>
              </a:spcBef>
            </a:pP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论文投稿建议</a:t>
            </a:r>
            <a:r>
              <a:rPr lang="en-US" altLang="zh-CN" sz="32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：从高到低档次的顺序投稿！</a:t>
            </a:r>
            <a:endParaRPr lang="zh-CN" altLang="en-US" sz="3200" b="1" dirty="0">
              <a:solidFill>
                <a:srgbClr val="0033CC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36955" y="2851325"/>
            <a:ext cx="7892576" cy="2112311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）万一高档期刊就中了呢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？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）高档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期刊的反馈</a:t>
            </a:r>
            <a:r>
              <a:rPr lang="zh-CN" altLang="en-US" sz="2800" b="1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意见也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越高级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53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自我介绍</a:t>
            </a:r>
            <a:endParaRPr lang="zh-CN" altLang="en-US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28579" y="1677112"/>
            <a:ext cx="7793231" cy="3005983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胡海华</a:t>
            </a:r>
            <a:endParaRPr lang="en-US" altLang="zh-CN" sz="3200" b="1" dirty="0" smtClean="0">
              <a:solidFill>
                <a:srgbClr val="0033CC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2058988" indent="-2058988">
              <a:spcBef>
                <a:spcPts val="1000"/>
              </a:spcBef>
            </a:pPr>
            <a:r>
              <a:rPr lang="en-US" altLang="zh-CN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2014</a:t>
            </a:r>
            <a:r>
              <a:rPr lang="zh-CN" altLang="en-US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en-US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月，西安交通大学管理学院 管理科学与工程博士毕业</a:t>
            </a:r>
            <a:endParaRPr lang="en-US" altLang="zh-CN" sz="2800" b="1" dirty="0" smtClean="0">
              <a:solidFill>
                <a:prstClr val="black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</a:pPr>
            <a:r>
              <a:rPr lang="en-US" altLang="zh-CN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2017</a:t>
            </a:r>
            <a:r>
              <a:rPr lang="zh-CN" altLang="en-US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月，工商</a:t>
            </a:r>
            <a:r>
              <a:rPr lang="zh-CN" altLang="en-US" sz="2800" b="1" dirty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管理系副教授、硕</a:t>
            </a:r>
            <a:r>
              <a:rPr lang="zh-CN" altLang="en-US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导</a:t>
            </a:r>
            <a:endParaRPr lang="en-US" altLang="zh-CN" sz="2800" b="1" dirty="0" smtClean="0">
              <a:solidFill>
                <a:prstClr val="black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</a:pPr>
            <a:r>
              <a:rPr lang="en-US" altLang="zh-CN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2017</a:t>
            </a:r>
            <a:r>
              <a:rPr lang="zh-CN" altLang="en-US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11</a:t>
            </a:r>
            <a:r>
              <a:rPr lang="zh-CN" altLang="en-US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月，入选陕西省高校杰出青年人才计划</a:t>
            </a:r>
            <a:endParaRPr lang="en-US" altLang="zh-CN" sz="2800" b="1" dirty="0">
              <a:solidFill>
                <a:prstClr val="black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</a:pPr>
            <a:endParaRPr lang="zh-CN" altLang="en-US" sz="2800" b="1" dirty="0">
              <a:solidFill>
                <a:prstClr val="black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23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30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如何发表</a:t>
            </a:r>
            <a:r>
              <a:rPr lang="zh-CN" altLang="en-US" sz="36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论文</a:t>
            </a:r>
            <a:endParaRPr lang="en-US" altLang="zh-CN" sz="3600" b="1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57133" y="1435735"/>
            <a:ext cx="7870674" cy="587735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2871788" indent="-2871788">
              <a:spcBef>
                <a:spcPts val="1000"/>
              </a:spcBef>
            </a:pP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论文投稿建议</a:t>
            </a:r>
            <a:r>
              <a:rPr lang="en-US" altLang="zh-CN" sz="32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rPr>
              <a:t>：仔细阅读投稿指南！</a:t>
            </a:r>
            <a:endParaRPr lang="zh-CN" altLang="en-US" sz="3200" b="1" dirty="0">
              <a:solidFill>
                <a:srgbClr val="0033CC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511662" y="2253120"/>
            <a:ext cx="4384794" cy="2112311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）接受的研究方向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）对论文字数的要求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）对格式排版的要求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）对参考文献的要求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）审稿周期的说明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79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31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0" y="2623458"/>
            <a:ext cx="9144000" cy="118654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b="1" dirty="0" smtClean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THE END</a:t>
            </a:r>
            <a:endParaRPr lang="zh-CN" altLang="en-US" sz="4800" b="1" dirty="0" smtClean="0">
              <a:solidFill>
                <a:srgbClr val="C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963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自我介绍</a:t>
            </a:r>
            <a:endParaRPr lang="zh-CN" altLang="en-US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46859" y="1172910"/>
            <a:ext cx="7780946" cy="4048570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研究方向</a:t>
            </a:r>
            <a:endParaRPr lang="en-US" altLang="zh-CN" sz="3200" b="1" dirty="0" smtClean="0">
              <a:solidFill>
                <a:srgbClr val="0033CC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2058988" indent="-2058988">
              <a:spcBef>
                <a:spcPts val="1000"/>
              </a:spcBef>
            </a:pPr>
            <a:r>
              <a:rPr lang="zh-CN" altLang="en-US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创新扩散（计算机仿真</a:t>
            </a:r>
            <a:r>
              <a:rPr lang="zh-CN" altLang="en-US" sz="2800" b="1" dirty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agent-based modeling</a:t>
            </a:r>
            <a:r>
              <a:rPr lang="zh-CN" altLang="en-US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b="1" dirty="0" smtClean="0">
              <a:solidFill>
                <a:prstClr val="black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2058988" indent="-2058988">
              <a:spcBef>
                <a:spcPts val="1000"/>
              </a:spcBef>
            </a:pPr>
            <a:r>
              <a:rPr lang="zh-CN" altLang="en-US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社会化商务与口碑营销（问卷、实验）</a:t>
            </a:r>
            <a:endParaRPr lang="en-US" altLang="zh-CN" sz="3200" b="1" dirty="0" smtClean="0">
              <a:solidFill>
                <a:prstClr val="black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indent="-2058988">
              <a:spcBef>
                <a:spcPts val="2400"/>
              </a:spcBef>
              <a:spcAft>
                <a:spcPts val="1200"/>
              </a:spcAft>
            </a:pP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研究</a:t>
            </a:r>
            <a:r>
              <a:rPr lang="zh-CN" altLang="en-US" sz="3200" b="1" dirty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成果</a:t>
            </a:r>
            <a:endParaRPr lang="en-US" altLang="zh-CN" sz="3200" b="1" dirty="0">
              <a:solidFill>
                <a:srgbClr val="0033CC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2058988" indent="-2058988">
              <a:spcBef>
                <a:spcPts val="1000"/>
              </a:spcBef>
            </a:pPr>
            <a:r>
              <a:rPr lang="en-US" altLang="zh-CN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SSCI</a:t>
            </a:r>
            <a:r>
              <a:rPr lang="zh-CN" altLang="en-US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论文</a:t>
            </a:r>
            <a:r>
              <a:rPr lang="en-US" altLang="zh-CN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篇（其中</a:t>
            </a:r>
            <a:r>
              <a:rPr lang="en-US" altLang="zh-CN" sz="2800" b="1" dirty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篇</a:t>
            </a:r>
            <a:r>
              <a:rPr lang="en-US" altLang="zh-CN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JCR1</a:t>
            </a:r>
            <a:r>
              <a:rPr lang="zh-CN" altLang="en-US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区），</a:t>
            </a:r>
            <a:r>
              <a:rPr lang="en-US" altLang="zh-CN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CSSCI</a:t>
            </a:r>
            <a:r>
              <a:rPr lang="zh-CN" altLang="en-US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论文</a:t>
            </a:r>
            <a:r>
              <a:rPr lang="en-US" altLang="zh-CN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篇</a:t>
            </a:r>
            <a:endParaRPr lang="en-US" altLang="zh-CN" sz="2800" b="1" dirty="0" smtClean="0">
              <a:solidFill>
                <a:prstClr val="black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2058988" indent="-2058988">
              <a:spcBef>
                <a:spcPts val="1000"/>
              </a:spcBef>
            </a:pPr>
            <a:r>
              <a:rPr lang="zh-CN" altLang="en-US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国家自然科学基金青年项目</a:t>
            </a:r>
            <a:r>
              <a:rPr lang="en-US" altLang="zh-CN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solidFill>
                  <a:prstClr val="black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项</a:t>
            </a:r>
            <a:endParaRPr lang="zh-CN" altLang="en-US" sz="2800" b="1" dirty="0">
              <a:solidFill>
                <a:prstClr val="black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94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5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如何开展科研</a:t>
            </a:r>
            <a:endParaRPr lang="en-US" altLang="zh-CN" sz="36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986897" y="2635309"/>
            <a:ext cx="5952146" cy="1587381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1.  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怎么选题？</a:t>
            </a:r>
            <a:endParaRPr lang="en-US" altLang="zh-CN" sz="3200" b="1" dirty="0" smtClean="0">
              <a:solidFill>
                <a:srgbClr val="0033CC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indent="-2058988">
              <a:spcBef>
                <a:spcPts val="1000"/>
              </a:spcBef>
              <a:spcAft>
                <a:spcPts val="1200"/>
              </a:spcAft>
            </a:pPr>
            <a:r>
              <a:rPr lang="en-US" altLang="zh-CN" sz="3200" b="1" dirty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2. 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怎么检索、阅读、</a:t>
            </a:r>
            <a:r>
              <a:rPr lang="zh-CN" altLang="en-US" sz="3200" b="1" dirty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整理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文献？</a:t>
            </a:r>
            <a:endParaRPr lang="en-US" altLang="zh-CN" sz="3200" b="1" dirty="0" smtClean="0">
              <a:solidFill>
                <a:srgbClr val="0033CC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26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6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如何开展科研</a:t>
            </a:r>
            <a:endParaRPr lang="en-US" altLang="zh-CN" sz="36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63446" y="1917462"/>
            <a:ext cx="5952146" cy="3313632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1.  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选题：</a:t>
            </a:r>
            <a:r>
              <a:rPr lang="en-US" altLang="zh-CN" sz="3200" b="1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idea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从哪里来？</a:t>
            </a:r>
            <a:endParaRPr lang="en-US" altLang="zh-CN" sz="3200" b="1" dirty="0" smtClean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indent="-2058988">
              <a:spcBef>
                <a:spcPts val="1000"/>
              </a:spcBef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）导师课题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指定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indent="-2058988">
              <a:spcBef>
                <a:spcPts val="1000"/>
              </a:spcBef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）扩展前人研究模型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indent="-2058988">
              <a:spcBef>
                <a:spcPts val="1000"/>
              </a:spcBef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）数据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结果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indent="-2058988">
              <a:spcBef>
                <a:spcPts val="1000"/>
              </a:spcBef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）对现实问题的思考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89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7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如何开展科研</a:t>
            </a:r>
            <a:endParaRPr lang="en-US" altLang="zh-CN" sz="36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03304" y="1857643"/>
            <a:ext cx="7930498" cy="3313632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1.  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选题：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什么选题值得做？</a:t>
            </a:r>
            <a:endParaRPr lang="en-US" altLang="zh-CN" sz="3200" b="1" dirty="0" smtClean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2955925" indent="-5014913">
              <a:spcBef>
                <a:spcPts val="1000"/>
              </a:spcBef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）有理论意义：对现有理论的验证、补充、扩展、修正、整合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2955925" indent="-5014913">
              <a:spcBef>
                <a:spcPts val="1000"/>
              </a:spcBef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）有现实意义：研究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问题在企业中普遍存在，研究结论有助于企业提高绩效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38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8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如何开展科研</a:t>
            </a:r>
            <a:endParaRPr lang="en-US" altLang="zh-CN" sz="36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64778" y="1920666"/>
            <a:ext cx="7173660" cy="643073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1.  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选题：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牢记管理学研究是为谁服务</a:t>
            </a:r>
            <a:endParaRPr lang="en-US" altLang="zh-CN" sz="3200" b="1" dirty="0" smtClean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64778" y="3557188"/>
            <a:ext cx="7173660" cy="1074634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企业社会责任行为将有助于提高社会绩效（包括经济、社区、环境绩效）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20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341B-AF3F-4123-9A84-22B872654673}" type="slidenum">
              <a:rPr lang="zh-CN" altLang="en-US" smtClean="0"/>
              <a:pPr/>
              <a:t>9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0"/>
            <a:ext cx="546931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63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如何开展科研</a:t>
            </a:r>
            <a:endParaRPr lang="en-US" altLang="zh-CN" sz="36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41690" y="574494"/>
            <a:ext cx="7173660" cy="643073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>
              <a:spcBef>
                <a:spcPts val="1000"/>
              </a:spcBef>
              <a:spcAft>
                <a:spcPts val="1200"/>
              </a:spcAft>
            </a:pPr>
            <a:r>
              <a:rPr lang="en-US" altLang="zh-CN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2.  </a:t>
            </a:r>
            <a:r>
              <a:rPr lang="zh-CN" altLang="en-US" sz="3200" b="1" dirty="0" smtClean="0">
                <a:solidFill>
                  <a:srgbClr val="0033CC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文献：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为什么要读文献？</a:t>
            </a:r>
            <a:endParaRPr lang="en-US" altLang="zh-CN" sz="3200" b="1" dirty="0" smtClean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30595" y="1302165"/>
            <a:ext cx="7173660" cy="4423518"/>
          </a:xfrm>
          <a:prstGeom prst="rect">
            <a:avLst/>
          </a:prstGeom>
        </p:spPr>
        <p:txBody>
          <a:bodyPr wrap="square" rtlCol="0" anchor="t" anchorCtr="0">
            <a:noAutofit/>
          </a:bodyPr>
          <a:lstStyle/>
          <a:p>
            <a:pPr>
              <a:spcBef>
                <a:spcPts val="1000"/>
              </a:spcBef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文献能够告诉你：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）有没有人做过相同或相似的问题？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）如果有，那么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/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他们得到了什么结论？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/>
            <a:r>
              <a:rPr lang="zh-CN" altLang="en-US" sz="2800" b="1" dirty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他们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用什么方法做的？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/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他们已经做到哪一步了？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/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他们的研究与我的研究有什么不同？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 indent="-896938">
              <a:spcBef>
                <a:spcPts val="1000"/>
              </a:spcBef>
            </a:pP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）如果没有，那么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/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为什么他们不做？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  <a:p>
            <a:pPr marL="896938"/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是</a:t>
            </a:r>
            <a:r>
              <a:rPr lang="zh-CN" altLang="en-US" sz="2800" b="1" dirty="0" smtClean="0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不值得</a:t>
            </a:r>
            <a:r>
              <a:rPr lang="zh-CN" altLang="en-US" sz="2800" b="1" dirty="0" smtClean="0"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pitchFamily="18" charset="0"/>
              </a:rPr>
              <a:t>做？还是无法做？</a:t>
            </a:r>
            <a:endParaRPr lang="en-US" altLang="zh-CN" sz="2800" b="1" dirty="0" smtClean="0"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24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none">
        <a:noAutofit/>
      </a:bodyPr>
      <a:lstStyle>
        <a:defPPr>
          <a:lnSpc>
            <a:spcPct val="90000"/>
          </a:lnSpc>
          <a:spcBef>
            <a:spcPts val="1000"/>
          </a:spcBef>
          <a:defRPr sz="2800" b="1" dirty="0">
            <a:solidFill>
              <a:prstClr val="black"/>
            </a:solidFill>
            <a:latin typeface="方正启体简体" panose="03000509000000000000" pitchFamily="65" charset="-122"/>
            <a:ea typeface="方正启体简体" panose="03000509000000000000" pitchFamily="65" charset="-122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975</TotalTime>
  <Words>1824</Words>
  <Application>Microsoft Office PowerPoint</Application>
  <PresentationFormat>全屏显示(4:3)</PresentationFormat>
  <Paragraphs>227</Paragraphs>
  <Slides>31</Slides>
  <Notes>29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40" baseType="lpstr">
      <vt:lpstr>华文新魏</vt:lpstr>
      <vt:lpstr>华文中宋</vt:lpstr>
      <vt:lpstr>宋体</vt:lpstr>
      <vt:lpstr>Arial</vt:lpstr>
      <vt:lpstr>Calibri</vt:lpstr>
      <vt:lpstr>Calibri Light</vt:lpstr>
      <vt:lpstr>Times New Roman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aa</dc:creator>
  <cp:lastModifiedBy>admin</cp:lastModifiedBy>
  <cp:revision>405</cp:revision>
  <dcterms:created xsi:type="dcterms:W3CDTF">2017-09-08T03:02:47Z</dcterms:created>
  <dcterms:modified xsi:type="dcterms:W3CDTF">2018-04-09T08:26:57Z</dcterms:modified>
</cp:coreProperties>
</file>